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B11C-D315-46E7-B0E0-B9B91534BBA3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29E4-6B8C-4E7D-BDC7-2F867510E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14D31B-BC96-4BDD-8395-ECEB12D18632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6904" cy="6192688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088832" cy="5162128"/>
          </a:xfrm>
        </p:spPr>
        <p:txBody>
          <a:bodyPr/>
          <a:lstStyle/>
          <a:p>
            <a:pPr algn="ctr"/>
            <a: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  <a:t>Краткая презентация </a:t>
            </a:r>
            <a:b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</a:br>
            <a: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  <a:t>Основной образовательной программы </a:t>
            </a:r>
            <a:b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</a:br>
            <a: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  <a:t>МБДОУ  «Детский сад «</a:t>
            </a:r>
            <a:r>
              <a:rPr lang="ru-RU" sz="3200" b="1" i="1" kern="0" dirty="0" smtClean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  <a:t>Чайка</a:t>
            </a:r>
            <a: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  <a:t>»</a:t>
            </a:r>
            <a:b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</a:br>
            <a:r>
              <a:rPr lang="ru-RU" sz="3200" b="1" i="1" kern="0" dirty="0">
                <a:solidFill>
                  <a:srgbClr val="000000"/>
                </a:solidFill>
                <a:latin typeface="Franklin Gothic Demi" panose="020B0703020102020204" pitchFamily="34" charset="0"/>
                <a:ea typeface="Batang" pitchFamily="18" charset="-127"/>
                <a:cs typeface="Arial"/>
              </a:rPr>
              <a:t>г. Аркадака Саратовской области</a:t>
            </a:r>
            <a:endParaRPr lang="ru-RU" sz="4800" b="1" dirty="0" smtClean="0">
              <a:solidFill>
                <a:schemeClr val="bg2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C:\Users\днс\Desktop\картинки для презентации\1278922048_1263565845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12" y="3356992"/>
            <a:ext cx="4225422" cy="31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latin typeface="Calibri"/>
              </a:rPr>
              <a:t>Формы и активные методы сотрудничества с родителями: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034" y="1979783"/>
            <a:ext cx="8229600" cy="4536504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1. Родительские собрания. </a:t>
            </a:r>
          </a:p>
          <a:p>
            <a:r>
              <a:rPr lang="ru-RU" dirty="0"/>
              <a:t>2. Консультации. </a:t>
            </a:r>
          </a:p>
          <a:p>
            <a:r>
              <a:rPr lang="ru-RU" dirty="0"/>
              <a:t>3. Совместные праздники. </a:t>
            </a:r>
          </a:p>
          <a:p>
            <a:r>
              <a:rPr lang="ru-RU" dirty="0"/>
              <a:t>4. Конкурсы. </a:t>
            </a:r>
          </a:p>
          <a:p>
            <a:r>
              <a:rPr lang="ru-RU" dirty="0"/>
              <a:t>5. Оформление </a:t>
            </a:r>
            <a:r>
              <a:rPr lang="ru-RU" dirty="0" smtClean="0"/>
              <a:t>родительских  </a:t>
            </a:r>
            <a:r>
              <a:rPr lang="ru-RU" dirty="0"/>
              <a:t>уголков. </a:t>
            </a:r>
          </a:p>
          <a:p>
            <a:r>
              <a:rPr lang="ru-RU" dirty="0"/>
              <a:t>6. Анкетирование. </a:t>
            </a:r>
          </a:p>
          <a:p>
            <a:r>
              <a:rPr lang="ru-RU" dirty="0"/>
              <a:t>7. Размещение информации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сайте ДОУ и т.д. </a:t>
            </a:r>
          </a:p>
        </p:txBody>
      </p:sp>
      <p:pic>
        <p:nvPicPr>
          <p:cNvPr id="5" name="Picture 3" descr="C:\Users\днс\Desktop\картинки для презентации\247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736304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264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Clr>
                <a:srgbClr val="AC66BB"/>
              </a:buClr>
              <a:buSzPct val="85000"/>
              <a:buNone/>
            </a:pPr>
            <a:r>
              <a:rPr lang="ru-RU" sz="2000" spc="100" dirty="0">
                <a:solidFill>
                  <a:prstClr val="black"/>
                </a:solidFill>
                <a:latin typeface="Constantia"/>
              </a:rPr>
              <a:t>Основная образовательная программа дошкольного образования МБДОУ </a:t>
            </a:r>
            <a:r>
              <a:rPr lang="ru-RU" sz="2000" spc="100" dirty="0" smtClean="0">
                <a:solidFill>
                  <a:prstClr val="black"/>
                </a:solidFill>
                <a:latin typeface="Constantia"/>
              </a:rPr>
              <a:t>«Детский сад» «</a:t>
            </a:r>
            <a:r>
              <a:rPr lang="ru-RU" sz="2000" spc="100" dirty="0" smtClean="0">
                <a:solidFill>
                  <a:prstClr val="black"/>
                </a:solidFill>
                <a:latin typeface="Constantia"/>
              </a:rPr>
              <a:t>Чайка</a:t>
            </a:r>
            <a:r>
              <a:rPr lang="ru-RU" sz="2000" spc="100" dirty="0" smtClean="0">
                <a:solidFill>
                  <a:prstClr val="black"/>
                </a:solidFill>
                <a:latin typeface="Constantia"/>
              </a:rPr>
              <a:t>» </a:t>
            </a:r>
            <a:r>
              <a:rPr lang="ru-RU" sz="2000" spc="100" dirty="0">
                <a:solidFill>
                  <a:prstClr val="black"/>
                </a:solidFill>
                <a:latin typeface="Constantia"/>
              </a:rPr>
              <a:t>г. Аркадака Саратовской области (далее – Программа) разработана в соответствии с федеральным государственным образовательным стандартом дошкольного образования и с учетом  комплексной образовательной программы дошкольного образования «От рождения до школы» под редакцией Н.Е. </a:t>
            </a:r>
            <a:r>
              <a:rPr lang="ru-RU" sz="2000" spc="100" dirty="0" err="1">
                <a:solidFill>
                  <a:prstClr val="black"/>
                </a:solidFill>
                <a:latin typeface="Constantia"/>
              </a:rPr>
              <a:t>Вераксы</a:t>
            </a:r>
            <a:r>
              <a:rPr lang="ru-RU" sz="2000" spc="100" dirty="0">
                <a:solidFill>
                  <a:prstClr val="black"/>
                </a:solidFill>
                <a:latin typeface="Constantia"/>
              </a:rPr>
              <a:t>, Т.С. Комаровой, М.А. Васильевой</a:t>
            </a:r>
          </a:p>
          <a:p>
            <a:pPr marL="0" lvl="0" indent="0">
              <a:spcBef>
                <a:spcPts val="600"/>
              </a:spcBef>
              <a:buClr>
                <a:srgbClr val="AC66BB"/>
              </a:buClr>
              <a:buSzPct val="85000"/>
              <a:buNone/>
            </a:pPr>
            <a:r>
              <a:rPr lang="ru-RU" sz="2000" spc="100" dirty="0">
                <a:solidFill>
                  <a:prstClr val="black"/>
                </a:solidFill>
                <a:latin typeface="Constantia"/>
              </a:rPr>
              <a:t>Программа направлена на разностороннее развитие детей с 2 до 7 лет с учётом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деятельности. Программа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образования), требования к условиям реализации Программы. </a:t>
            </a:r>
          </a:p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264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latin typeface="Constantia"/>
              </a:rPr>
              <a:t>Программа направлена на 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соответствующими возрасту видами деятельности (игры, познавательной и исследовательской деятельности, в форме творческой активности, обеспечивающей художественно – эстетическое развитие ребёнка); на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днс\Desktop\картинки для презентации\0_8310b_d67a324d_XL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97760"/>
            <a:ext cx="22123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33670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AC66BB"/>
              </a:buClr>
              <a:buSzPct val="85000"/>
              <a:buFont typeface="Wingdings 2"/>
              <a:buChar char=""/>
            </a:pPr>
            <a:r>
              <a:rPr lang="ru-RU" dirty="0">
                <a:latin typeface="Constantia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направления развития и образования детей (образовательные области): социально-коммуникативное развитие; познавательное развитие; речевое развитие; художественно-эстетическое развитие; физическое развитие. </a:t>
            </a:r>
          </a:p>
          <a:p>
            <a:pPr marL="0" lvl="0" indent="0">
              <a:spcBef>
                <a:spcPts val="600"/>
              </a:spcBef>
              <a:buClr>
                <a:srgbClr val="AC66BB"/>
              </a:buClr>
              <a:buSzPct val="85000"/>
              <a:buNone/>
            </a:pPr>
            <a:r>
              <a:rPr lang="ru-RU" dirty="0" smtClean="0">
                <a:latin typeface="Constantia"/>
              </a:rPr>
              <a:t>   Программа </a:t>
            </a:r>
            <a:r>
              <a:rPr lang="ru-RU" dirty="0">
                <a:latin typeface="Constantia"/>
              </a:rPr>
              <a:t>включает три основных раздела: </a:t>
            </a:r>
            <a:endParaRPr lang="ru-RU" dirty="0" smtClean="0">
              <a:latin typeface="Constantia"/>
            </a:endParaRPr>
          </a:p>
          <a:p>
            <a:pPr marL="0" lvl="0" indent="0">
              <a:spcBef>
                <a:spcPts val="600"/>
              </a:spcBef>
              <a:buClr>
                <a:srgbClr val="AC66BB"/>
              </a:buClr>
              <a:buSzPct val="85000"/>
              <a:buNone/>
            </a:pPr>
            <a:r>
              <a:rPr lang="ru-RU" dirty="0" smtClean="0">
                <a:latin typeface="Constantia"/>
              </a:rPr>
              <a:t>                     целевой</a:t>
            </a:r>
          </a:p>
          <a:p>
            <a:pPr marL="0" lvl="0" indent="0">
              <a:spcBef>
                <a:spcPts val="600"/>
              </a:spcBef>
              <a:buClr>
                <a:srgbClr val="AC66BB"/>
              </a:buClr>
              <a:buSzPct val="85000"/>
              <a:buNone/>
            </a:pPr>
            <a:r>
              <a:rPr lang="ru-RU" dirty="0" smtClean="0">
                <a:latin typeface="Constantia"/>
              </a:rPr>
              <a:t>              содержательный </a:t>
            </a:r>
          </a:p>
          <a:p>
            <a:pPr marL="0" lvl="0" indent="0">
              <a:spcBef>
                <a:spcPts val="600"/>
              </a:spcBef>
              <a:buClr>
                <a:srgbClr val="AC66BB"/>
              </a:buClr>
              <a:buSzPct val="85000"/>
              <a:buNone/>
            </a:pPr>
            <a:r>
              <a:rPr lang="ru-RU" dirty="0" smtClean="0">
                <a:latin typeface="Constantia"/>
              </a:rPr>
              <a:t>              организационный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днс\Desktop\картинки для презентации\0_8310b_d67a324d_XL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97760"/>
            <a:ext cx="22123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Целевой раздел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картинки для презентации\0_8310b_d67a324d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592288" cy="25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39552" y="980728"/>
            <a:ext cx="8064896" cy="568863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Включает в себя пояснительную записку и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образования: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ребёнок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 </a:t>
            </a:r>
          </a:p>
        </p:txBody>
      </p:sp>
      <p:pic>
        <p:nvPicPr>
          <p:cNvPr id="2050" name="Picture 2" descr="C:\Users\днс\Desktop\картинки для презентации\0_8310b_d67a324d_XL -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3933056"/>
            <a:ext cx="22123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034" y="260648"/>
            <a:ext cx="8176422" cy="640871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ребёнок способен к принятию собственных решений, опираясь на свои знания и умения в различных видах деятельности. </a:t>
            </a:r>
          </a:p>
          <a:p>
            <a:pPr marL="109728" indent="0">
              <a:buClr>
                <a:schemeClr val="accent1"/>
              </a:buCl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04984" cy="64807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Содержательный раздел</a:t>
            </a:r>
            <a:endParaRPr lang="ru-RU" sz="3200" b="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136904" cy="5256584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ClrTx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Представляет общее содержание Программы, обеспечивающее полноценное развитие личности детей. </a:t>
            </a:r>
          </a:p>
          <a:p>
            <a:pPr marL="0" lvl="0">
              <a:spcBef>
                <a:spcPts val="0"/>
              </a:spcBef>
              <a:buClrTx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Программа состоит из обязательной части и части, формируемой участниками образовательных отношений (вариативная часть). </a:t>
            </a:r>
            <a:r>
              <a:rPr lang="ru-RU" sz="1800" i="1" dirty="0">
                <a:solidFill>
                  <a:prstClr val="black"/>
                </a:solidFill>
                <a:latin typeface="Calibri"/>
              </a:rPr>
              <a:t>Обязательная часть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Программы отражает комплексность подхода, обеспечивая развитие детей во всех пяти образовательных областях.     Обязательная часть разработана на основе примерной основной общеобразовательной программы дошкольного образования «От рождения до школы» под редакцией Н.Е. </a:t>
            </a:r>
            <a:r>
              <a:rPr lang="ru-RU" sz="1800" dirty="0" err="1">
                <a:solidFill>
                  <a:prstClr val="black"/>
                </a:solidFill>
                <a:latin typeface="Calibri"/>
              </a:rPr>
              <a:t>Вераксы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, Т.С. Комаровой, М.А. Васильевой.</a:t>
            </a:r>
          </a:p>
          <a:p>
            <a:pPr marL="0" lvl="0">
              <a:spcBef>
                <a:spcPts val="0"/>
              </a:spcBef>
              <a:buClrTx/>
            </a:pPr>
            <a:r>
              <a:rPr lang="ru-RU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В части, формируемой участниками образовательных отношений, используется парциальные программы, направленные на развитие детей  в  образовательных областях.</a:t>
            </a:r>
          </a:p>
          <a:p>
            <a:pPr marL="0" lvl="0">
              <a:spcBef>
                <a:spcPts val="0"/>
              </a:spcBef>
              <a:buClrTx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В детском саду работают творческие мастерские, театральная гостиная, клуб знатоков по парциальным программам, направленные на развитие детей  в нескольких образовательных областях.</a:t>
            </a:r>
          </a:p>
          <a:p>
            <a:pPr marL="0" lvl="0">
              <a:spcBef>
                <a:spcPts val="0"/>
              </a:spcBef>
              <a:buClrTx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Выбор парциальных программ для части, формируемой участниками образовательного процесса, соответствует потребностям и интересам детей, а также возможностям педагогического коллектива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358246" cy="9361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alibri"/>
              </a:rPr>
              <a:t>Организационный раздел</a:t>
            </a:r>
            <a:endParaRPr lang="ru-RU" sz="27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Содержит описание материально-технического обеспечения Программы, включает распорядок и режим дня, а также особенности традиционных событий, праздников, мероприятий; особенности организации предметно-пространственной среды, особенности взаимодействия педагогического коллектива с семьями воспитанников. 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Цель взаимодействия педагогического коллектива ДОУ с семьёй заключается в обеспечении разносторонней поддержки воспитательного потенциала семьи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помощи родителям в осознании 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dirty="0" err="1" smtClean="0">
                <a:solidFill>
                  <a:prstClr val="black"/>
                </a:solidFill>
                <a:latin typeface="Calibri"/>
              </a:rPr>
              <a:t>самоценности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дошкольного 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периода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детства как базиса для всей </a:t>
            </a:r>
            <a:endParaRPr lang="ru-RU" sz="24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последующей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жизни человека</a:t>
            </a:r>
            <a:r>
              <a:rPr lang="ru-RU" sz="1800" dirty="0">
                <a:solidFill>
                  <a:prstClr val="white"/>
                </a:solidFill>
                <a:latin typeface="Calibri"/>
              </a:rPr>
              <a:t>. 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5" name="Picture 2" descr="C:\Users\днс\Desktop\картинки для презентации\0_4c570_2e847a3d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4633646"/>
            <a:ext cx="1787090" cy="17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62478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Взаимодействие 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семьи.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Эффективное взаимодействие педагогического коллектива ДОУ и семьи возможно только при соблюдении комплекса психолого-педагогических условий: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-поддержка эмоциональных сил ребёнка в процессе его взаимодействия с семьёй, осознание ценности семьи как «эмоционального тыла» для ребёнка;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учёт в содержании общения с родителями разнородного характера социокультурных потребностей и интересов;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нацеленность содержания общения с родителями на укрепление детско-родительских отношений;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сочетание комплекса форм сотрудничества с методами активизации и развития педагогической рефлексии родителей; </a:t>
            </a:r>
          </a:p>
          <a:p>
            <a:pPr>
              <a:buClr>
                <a:schemeClr val="accent2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невербального, игрового).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318</TotalTime>
  <Words>1051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Batang</vt:lpstr>
      <vt:lpstr>Arial</vt:lpstr>
      <vt:lpstr>Calibri</vt:lpstr>
      <vt:lpstr>Constantia</vt:lpstr>
      <vt:lpstr>Franklin Gothic Demi</vt:lpstr>
      <vt:lpstr>Georgia</vt:lpstr>
      <vt:lpstr>Times New Roman</vt:lpstr>
      <vt:lpstr>Trebuchet MS</vt:lpstr>
      <vt:lpstr>Wingdings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Целевой раздел </vt:lpstr>
      <vt:lpstr>Презентация PowerPoint</vt:lpstr>
      <vt:lpstr>Содержательный раздел</vt:lpstr>
      <vt:lpstr>Организационный раздел</vt:lpstr>
      <vt:lpstr>Презентация PowerPoint</vt:lpstr>
      <vt:lpstr>Формы и активные методы сотрудничества с родителями: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ЧАЙКА</cp:lastModifiedBy>
  <cp:revision>36</cp:revision>
  <dcterms:created xsi:type="dcterms:W3CDTF">2012-04-30T04:51:07Z</dcterms:created>
  <dcterms:modified xsi:type="dcterms:W3CDTF">2017-09-08T04:55:26Z</dcterms:modified>
</cp:coreProperties>
</file>